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63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956220-28D7-487D-81A2-6868A43EA5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66364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47286B-8700-4B19-8B7A-C1BF8B39D7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2151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E6C44-7490-49D1-AB5C-69A5DF77FA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3794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7B4547-4CFE-42F2-BF39-81CB81A42A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0668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4DEAEA-D53A-45EC-950E-E06680BC3C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8199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98BAFA-6752-4C39-9F8A-BE124CD51F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4813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ECC157-8541-48B4-B9A0-9708CCA752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376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F1E19-96BF-40DE-8C50-BF7C97147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87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33A5D5-30CB-400B-83A5-5B9BE4BE02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605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574959-9CA7-4CEE-923C-4B7DCFE165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325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97CF9-77FB-463C-9B2F-3DA45096B3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1324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1D517-C2E1-4ACC-8DEE-62E0969928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0573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0CA9FF8-F87F-4BEC-A0BD-25B60EEDDAA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14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marzo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534400" cy="4525963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</a:t>
            </a:r>
            <a:r>
              <a:rPr lang="es-ES_tradnl" altLang="en-US" dirty="0" smtClean="0">
                <a:solidFill>
                  <a:srgbClr val="FF0000"/>
                </a:solidFill>
              </a:rPr>
              <a:t>#63: </a:t>
            </a:r>
            <a:r>
              <a:rPr lang="es-ES_tradnl" altLang="en-US" dirty="0"/>
              <a:t>¿Qué notas estas sacando este semestre?</a:t>
            </a: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/>
            <a:r>
              <a:rPr lang="es-ES_tradnl" altLang="en-US" u="sng" dirty="0"/>
              <a:t>Escritura en silencio:</a:t>
            </a: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</a:t>
            </a:r>
            <a:r>
              <a:rPr lang="es-ES_tradnl" altLang="en-US" i="1" dirty="0"/>
              <a:t>¿Qué asignatura es fácil para ti? ¿Por qué? ¿Es interesante o aburrida? ¿Por qué?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604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Gramatica: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9448800" cy="5791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altLang="en-US" sz="2800"/>
              <a:t>Presente Progresivo:   </a:t>
            </a:r>
            <a:r>
              <a:rPr lang="es-ES_tradnl" altLang="en-US" sz="2800" u="sng"/>
              <a:t>Verbos irregulares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Dar </a:t>
            </a:r>
            <a:r>
              <a:rPr lang="es-ES_tradnl" altLang="en-US" sz="2800" i="1"/>
              <a:t>(to give)  </a:t>
            </a:r>
            <a:r>
              <a:rPr lang="es-ES_tradnl" altLang="en-US" sz="2800" b="1" i="1">
                <a:solidFill>
                  <a:srgbClr val="0000FF"/>
                </a:solidFill>
              </a:rPr>
              <a:t>Estar + dando</a:t>
            </a:r>
            <a:endParaRPr lang="es-ES_tradnl" altLang="en-US" sz="2800" i="1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Ver </a:t>
            </a:r>
            <a:r>
              <a:rPr lang="es-ES_tradnl" altLang="en-US" sz="2800" i="1"/>
              <a:t>(to see)   </a:t>
            </a:r>
            <a:r>
              <a:rPr lang="es-ES_tradnl" altLang="en-US" sz="2800" b="1" i="1">
                <a:solidFill>
                  <a:srgbClr val="0000FF"/>
                </a:solidFill>
              </a:rPr>
              <a:t>Estar + viendo</a:t>
            </a:r>
            <a:endParaRPr lang="es-ES_tradnl" altLang="en-US" sz="2800" i="1"/>
          </a:p>
          <a:p>
            <a:pPr>
              <a:lnSpc>
                <a:spcPct val="80000"/>
              </a:lnSpc>
            </a:pPr>
            <a:r>
              <a:rPr lang="es-ES_tradnl" altLang="en-US" sz="2800"/>
              <a:t>Presente Progresivo con terminación –YENDO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Caer </a:t>
            </a:r>
            <a:r>
              <a:rPr lang="es-ES_tradnl" altLang="en-US" sz="2800" i="1"/>
              <a:t>(to fall)  </a:t>
            </a:r>
            <a:r>
              <a:rPr lang="es-ES_tradnl" altLang="en-US" sz="2800" b="1" i="1">
                <a:solidFill>
                  <a:srgbClr val="FF0000"/>
                </a:solidFill>
              </a:rPr>
              <a:t>Estar + cayendo</a:t>
            </a:r>
            <a:endParaRPr lang="es-ES_tradnl" altLang="en-US" sz="2800" i="1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Creer </a:t>
            </a:r>
            <a:r>
              <a:rPr lang="es-ES_tradnl" altLang="en-US" sz="2800" i="1"/>
              <a:t>(to believe) </a:t>
            </a:r>
            <a:r>
              <a:rPr lang="es-ES_tradnl" altLang="en-US" sz="2800" b="1" i="1">
                <a:solidFill>
                  <a:srgbClr val="FF0000"/>
                </a:solidFill>
              </a:rPr>
              <a:t>Estar + creyendo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Leer </a:t>
            </a:r>
            <a:r>
              <a:rPr lang="es-ES_tradnl" altLang="en-US" sz="2800" i="1"/>
              <a:t>(to read) </a:t>
            </a:r>
            <a:r>
              <a:rPr lang="es-ES_tradnl" altLang="en-US" sz="2800" b="1" i="1">
                <a:solidFill>
                  <a:srgbClr val="FF0000"/>
                </a:solidFill>
              </a:rPr>
              <a:t>Estar + leyendo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Oír </a:t>
            </a:r>
            <a:r>
              <a:rPr lang="es-ES_tradnl" altLang="en-US" sz="2800" i="1"/>
              <a:t>(to hear)  </a:t>
            </a:r>
            <a:r>
              <a:rPr lang="es-ES_tradnl" altLang="en-US" sz="2800" b="1" i="1">
                <a:solidFill>
                  <a:srgbClr val="FF0000"/>
                </a:solidFill>
              </a:rPr>
              <a:t>Estar + oyendo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Traer </a:t>
            </a:r>
            <a:r>
              <a:rPr lang="es-ES_tradnl" altLang="en-US" sz="2800" i="1"/>
              <a:t>(to bring) </a:t>
            </a:r>
            <a:r>
              <a:rPr lang="es-ES_tradnl" altLang="en-US" sz="2800" b="1" i="1">
                <a:solidFill>
                  <a:srgbClr val="FF0000"/>
                </a:solidFill>
              </a:rPr>
              <a:t>Estar + trayendo</a:t>
            </a:r>
            <a:endParaRPr lang="es-ES_tradnl" altLang="en-US" sz="2800" i="1"/>
          </a:p>
          <a:p>
            <a:pPr>
              <a:lnSpc>
                <a:spcPct val="80000"/>
              </a:lnSpc>
            </a:pPr>
            <a:r>
              <a:rPr lang="es-ES_tradnl" altLang="en-US" sz="2800"/>
              <a:t>Presente Progresivo con CAMBIO RADICAL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Decir </a:t>
            </a:r>
            <a:r>
              <a:rPr lang="es-ES_tradnl" altLang="en-US" sz="2800" i="1"/>
              <a:t>(to tell, to say)  </a:t>
            </a:r>
            <a:r>
              <a:rPr lang="es-ES_tradnl" altLang="en-US" sz="2800" b="1" i="1">
                <a:solidFill>
                  <a:schemeClr val="hlink"/>
                </a:solidFill>
              </a:rPr>
              <a:t>Estar + diciendo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Dormir </a:t>
            </a:r>
            <a:r>
              <a:rPr lang="es-ES_tradnl" altLang="en-US" sz="2800" i="1"/>
              <a:t>(to sleep)   </a:t>
            </a:r>
            <a:r>
              <a:rPr lang="es-ES_tradnl" altLang="en-US" sz="2800" b="1" i="1">
                <a:solidFill>
                  <a:schemeClr val="hlink"/>
                </a:solidFill>
              </a:rPr>
              <a:t>Estar + durmiendo</a:t>
            </a:r>
            <a:endParaRPr lang="es-ES_tradnl" altLang="en-US" sz="2800" i="1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Servir </a:t>
            </a:r>
            <a:r>
              <a:rPr lang="es-ES_tradnl" altLang="en-US" sz="2800" i="1"/>
              <a:t>(to serve)   </a:t>
            </a:r>
            <a:r>
              <a:rPr lang="es-ES_tradnl" altLang="en-US" sz="2800" b="1" i="1">
                <a:solidFill>
                  <a:schemeClr val="hlink"/>
                </a:solidFill>
              </a:rPr>
              <a:t>Estar + sirviendo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endParaRPr lang="es-ES_tradnl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257800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endParaRPr lang="es-ES_tradnl" altLang="en-US" sz="2400" dirty="0"/>
          </a:p>
          <a:p>
            <a:pPr marL="609600" indent="-609600">
              <a:lnSpc>
                <a:spcPct val="80000"/>
              </a:lnSpc>
            </a:pPr>
            <a:endParaRPr lang="es-ES_tradnl" altLang="en-US" sz="2400" dirty="0"/>
          </a:p>
          <a:p>
            <a:pPr marL="609600" indent="-609600">
              <a:lnSpc>
                <a:spcPct val="80000"/>
              </a:lnSpc>
            </a:pPr>
            <a:endParaRPr lang="es-ES_tradnl" altLang="en-US" sz="2400" dirty="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400" dirty="0"/>
              <a:t>HAND-OUT:</a:t>
            </a:r>
          </a:p>
          <a:p>
            <a:pPr marL="609600" indent="-609600">
              <a:lnSpc>
                <a:spcPct val="80000"/>
              </a:lnSpc>
            </a:pPr>
            <a:r>
              <a:rPr lang="es-ES_tradnl" altLang="en-US" sz="2400" dirty="0" smtClean="0"/>
              <a:t>Complete </a:t>
            </a:r>
            <a:r>
              <a:rPr lang="es-ES_tradnl" altLang="en-US" sz="2400" dirty="0" err="1" smtClean="0"/>
              <a:t>Venn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Diagram</a:t>
            </a:r>
            <a:r>
              <a:rPr lang="es-ES_tradnl" altLang="en-US" sz="2400" dirty="0" smtClean="0"/>
              <a:t> EN ESPAÑOL!!!</a:t>
            </a:r>
            <a:endParaRPr lang="es-ES_tradnl" altLang="en-US" sz="2400" dirty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57200" y="838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63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136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___________ Clase 701 La fecha es el 14 de marzo del 2014</vt:lpstr>
      <vt:lpstr>Gramatica: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 IM La fecha es el 10 de enero del 2011</dc:title>
  <dc:creator>Helen Zumaeta</dc:creator>
  <cp:lastModifiedBy>Helen Zumaeta</cp:lastModifiedBy>
  <cp:revision>20</cp:revision>
  <cp:lastPrinted>2014-03-14T16:07:09Z</cp:lastPrinted>
  <dcterms:created xsi:type="dcterms:W3CDTF">2011-01-10T15:08:44Z</dcterms:created>
  <dcterms:modified xsi:type="dcterms:W3CDTF">2014-03-14T17:30:29Z</dcterms:modified>
</cp:coreProperties>
</file>